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4" r:id="rId6"/>
    <p:sldId id="263"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100" d="100"/>
          <a:sy n="100" d="100"/>
        </p:scale>
        <p:origin x="-33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AF2281-58E5-4543-A538-6C9C45481F07}"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ru-RU"/>
        </a:p>
      </dgm:t>
    </dgm:pt>
    <dgm:pt modelId="{1B694B97-1B3F-4ACD-91BF-1B5A17D18B16}">
      <dgm:prSet phldrT="[Текст]"/>
      <dgm:spPr/>
      <dgm:t>
        <a:bodyPr/>
        <a:lstStyle/>
        <a:p>
          <a:r>
            <a:rPr lang="kk-KZ" b="1" dirty="0" smtClean="0"/>
            <a:t>Белгіленген</a:t>
          </a:r>
          <a:endParaRPr lang="ru-RU" dirty="0"/>
        </a:p>
      </dgm:t>
    </dgm:pt>
    <dgm:pt modelId="{1CBB5093-AF22-4E68-A687-B6B2157716E3}" type="parTrans" cxnId="{DE7C1464-DB33-4041-9EDA-25858129E080}">
      <dgm:prSet/>
      <dgm:spPr/>
      <dgm:t>
        <a:bodyPr/>
        <a:lstStyle/>
        <a:p>
          <a:endParaRPr lang="ru-RU"/>
        </a:p>
      </dgm:t>
    </dgm:pt>
    <dgm:pt modelId="{E8A743F5-A2FD-4957-8511-512072B49AAE}" type="sibTrans" cxnId="{DE7C1464-DB33-4041-9EDA-25858129E080}">
      <dgm:prSet/>
      <dgm:spPr/>
      <dgm:t>
        <a:bodyPr/>
        <a:lstStyle/>
        <a:p>
          <a:endParaRPr lang="ru-RU"/>
        </a:p>
      </dgm:t>
    </dgm:pt>
    <dgm:pt modelId="{65EEAE0E-11C7-4B2A-9CF0-44D7D843DBC3}">
      <dgm:prSet phldrT="[Текст]" custT="1"/>
      <dgm:spPr/>
      <dgm:t>
        <a:bodyPr/>
        <a:lstStyle/>
        <a:p>
          <a:r>
            <a:rPr lang="kk-KZ" sz="1600" dirty="0" smtClean="0">
              <a:latin typeface="Times New Roman" pitchFamily="18" charset="0"/>
              <a:cs typeface="Times New Roman" pitchFamily="18" charset="0"/>
            </a:rPr>
            <a:t>Есепке приоритет оның пайда болған кездінде тағайындалады және ешқашан өзгертілмейді. Бұл схема әртүрлі қосымшаларымен көптеген нақты уақыт жүйесінде қолданылады.  Нақты уақыт операциялық жүйесін жобалау схемасында жиі әр есептің приоритеті ерекше болғанын талап етеді, сондықтан нақты уақыт операциялық жүйесінде приориттер үлкен саны  болады(әдетте  255 және одан жоғары) </a:t>
          </a:r>
          <a:endParaRPr lang="ru-RU" sz="1600" dirty="0">
            <a:latin typeface="Times New Roman" pitchFamily="18" charset="0"/>
            <a:cs typeface="Times New Roman" pitchFamily="18" charset="0"/>
          </a:endParaRPr>
        </a:p>
      </dgm:t>
    </dgm:pt>
    <dgm:pt modelId="{CDA1A6E7-9D5C-441B-95A0-A8416E84FF15}" type="parTrans" cxnId="{7C260E8F-24F2-4B52-8379-BBFED66F5B62}">
      <dgm:prSet/>
      <dgm:spPr/>
      <dgm:t>
        <a:bodyPr/>
        <a:lstStyle/>
        <a:p>
          <a:endParaRPr lang="ru-RU"/>
        </a:p>
      </dgm:t>
    </dgm:pt>
    <dgm:pt modelId="{F38598BF-8514-4D3B-B2B2-FAF42CC33D35}" type="sibTrans" cxnId="{7C260E8F-24F2-4B52-8379-BBFED66F5B62}">
      <dgm:prSet/>
      <dgm:spPr/>
      <dgm:t>
        <a:bodyPr/>
        <a:lstStyle/>
        <a:p>
          <a:endParaRPr lang="ru-RU"/>
        </a:p>
      </dgm:t>
    </dgm:pt>
    <dgm:pt modelId="{CA571D0D-B812-462E-BEAF-21A6FC0B01F5}">
      <dgm:prSet phldrT="[Текст]"/>
      <dgm:spPr/>
      <dgm:t>
        <a:bodyPr/>
        <a:lstStyle/>
        <a:p>
          <a:r>
            <a:rPr lang="kk-KZ" b="1" dirty="0" smtClean="0"/>
            <a:t>Турнирлік </a:t>
          </a:r>
          <a:endParaRPr lang="ru-RU" dirty="0"/>
        </a:p>
      </dgm:t>
    </dgm:pt>
    <dgm:pt modelId="{7A252CF7-484F-46B1-BB4A-394BFEF2909A}" type="parTrans" cxnId="{3AE5905D-0C51-418B-9A9A-CC59610AD857}">
      <dgm:prSet/>
      <dgm:spPr/>
      <dgm:t>
        <a:bodyPr/>
        <a:lstStyle/>
        <a:p>
          <a:endParaRPr lang="ru-RU"/>
        </a:p>
      </dgm:t>
    </dgm:pt>
    <dgm:pt modelId="{B8BD6FB1-4667-4DB1-8C44-50DCFD31DE4A}" type="sibTrans" cxnId="{3AE5905D-0C51-418B-9A9A-CC59610AD857}">
      <dgm:prSet/>
      <dgm:spPr/>
      <dgm:t>
        <a:bodyPr/>
        <a:lstStyle/>
        <a:p>
          <a:endParaRPr lang="ru-RU"/>
        </a:p>
      </dgm:t>
    </dgm:pt>
    <dgm:pt modelId="{0EE0604F-F3AA-4233-8A6F-DEF5672F60C2}">
      <dgm:prSet phldrT="[Текст]"/>
      <dgm:spPr/>
      <dgm:t>
        <a:bodyPr/>
        <a:lstStyle/>
        <a:p>
          <a:r>
            <a:rPr lang="kk-KZ" dirty="0" smtClean="0"/>
            <a:t>соңғы орындалған есеп приоритеті төмендетіледі.</a:t>
          </a:r>
          <a:endParaRPr lang="ru-RU" dirty="0"/>
        </a:p>
      </dgm:t>
    </dgm:pt>
    <dgm:pt modelId="{4EF9F54D-B190-46CF-BACD-05FA039C4419}" type="parTrans" cxnId="{D61D8469-4F39-4FD6-B851-F2EF835EE837}">
      <dgm:prSet/>
      <dgm:spPr/>
      <dgm:t>
        <a:bodyPr/>
        <a:lstStyle/>
        <a:p>
          <a:endParaRPr lang="ru-RU"/>
        </a:p>
      </dgm:t>
    </dgm:pt>
    <dgm:pt modelId="{83C87D3F-A1F4-4A60-9021-49DE5E458680}" type="sibTrans" cxnId="{D61D8469-4F39-4FD6-B851-F2EF835EE837}">
      <dgm:prSet/>
      <dgm:spPr/>
      <dgm:t>
        <a:bodyPr/>
        <a:lstStyle/>
        <a:p>
          <a:endParaRPr lang="ru-RU"/>
        </a:p>
      </dgm:t>
    </dgm:pt>
    <dgm:pt modelId="{FE006C36-A212-48AC-A2FB-039AB62BC4B7}">
      <dgm:prSet phldrT="[Текст]"/>
      <dgm:spPr/>
      <dgm:t>
        <a:bodyPr/>
        <a:lstStyle/>
        <a:p>
          <a:r>
            <a:rPr lang="en-US" b="1" dirty="0" smtClean="0"/>
            <a:t>Round robin </a:t>
          </a:r>
          <a:r>
            <a:rPr lang="kk-KZ" b="1" dirty="0" smtClean="0"/>
            <a:t>алгоритм </a:t>
          </a:r>
          <a:endParaRPr lang="ru-RU" dirty="0"/>
        </a:p>
      </dgm:t>
    </dgm:pt>
    <dgm:pt modelId="{C22CCF39-EEA6-483B-BF29-2B86E340EE6D}" type="parTrans" cxnId="{73D71C7E-41EB-40EB-890A-E9304AFF7D27}">
      <dgm:prSet/>
      <dgm:spPr/>
      <dgm:t>
        <a:bodyPr/>
        <a:lstStyle/>
        <a:p>
          <a:endParaRPr lang="ru-RU"/>
        </a:p>
      </dgm:t>
    </dgm:pt>
    <dgm:pt modelId="{1B1D9010-B556-402F-8420-2505872704A4}" type="sibTrans" cxnId="{73D71C7E-41EB-40EB-890A-E9304AFF7D27}">
      <dgm:prSet/>
      <dgm:spPr/>
      <dgm:t>
        <a:bodyPr/>
        <a:lstStyle/>
        <a:p>
          <a:endParaRPr lang="ru-RU"/>
        </a:p>
      </dgm:t>
    </dgm:pt>
    <dgm:pt modelId="{ED2B5CE9-BF1B-4DC7-B50D-59256ADFAA90}">
      <dgm:prSet phldrT="[Текст]"/>
      <dgm:spPr/>
      <dgm:t>
        <a:bodyPr/>
        <a:lstStyle/>
        <a:p>
          <a:r>
            <a:rPr lang="kk-KZ" dirty="0" smtClean="0"/>
            <a:t>есеп приоритеті оның бастапқы приоритетімен және оның қызмет көрсету уақытымен анықталады.  Есеп </a:t>
          </a:r>
          <a:r>
            <a:rPr lang="kk-KZ" smtClean="0"/>
            <a:t>процессормен барынша </a:t>
          </a:r>
          <a:r>
            <a:rPr lang="kk-KZ" dirty="0" smtClean="0"/>
            <a:t>көп қызмет етілсе, соншалықты оның приоритеті аз болады.  Бұл схема сол  немесе басқа түрде көптеген </a:t>
          </a:r>
          <a:r>
            <a:rPr lang="en-US" dirty="0" smtClean="0"/>
            <a:t>UNIX </a:t>
          </a:r>
          <a:r>
            <a:rPr lang="kk-KZ" dirty="0" smtClean="0"/>
            <a:t> жүйелерінде қолданылады.</a:t>
          </a:r>
          <a:endParaRPr lang="ru-RU" dirty="0"/>
        </a:p>
      </dgm:t>
    </dgm:pt>
    <dgm:pt modelId="{DE5987F6-1BED-43A7-85CF-CA1FFB330F05}" type="parTrans" cxnId="{C6511B0D-573D-4C4C-A847-4C88793902F9}">
      <dgm:prSet/>
      <dgm:spPr/>
      <dgm:t>
        <a:bodyPr/>
        <a:lstStyle/>
        <a:p>
          <a:endParaRPr lang="ru-RU"/>
        </a:p>
      </dgm:t>
    </dgm:pt>
    <dgm:pt modelId="{1C5485A8-D764-4B59-9010-7B2C8F194A45}" type="sibTrans" cxnId="{C6511B0D-573D-4C4C-A847-4C88793902F9}">
      <dgm:prSet/>
      <dgm:spPr/>
      <dgm:t>
        <a:bodyPr/>
        <a:lstStyle/>
        <a:p>
          <a:endParaRPr lang="ru-RU"/>
        </a:p>
      </dgm:t>
    </dgm:pt>
    <dgm:pt modelId="{B0CB9C1A-3308-4EC5-8D9A-4D7CCFA2B71E}" type="pres">
      <dgm:prSet presAssocID="{3BAF2281-58E5-4543-A538-6C9C45481F07}" presName="linearFlow" presStyleCnt="0">
        <dgm:presLayoutVars>
          <dgm:dir/>
          <dgm:animLvl val="lvl"/>
          <dgm:resizeHandles val="exact"/>
        </dgm:presLayoutVars>
      </dgm:prSet>
      <dgm:spPr/>
      <dgm:t>
        <a:bodyPr/>
        <a:lstStyle/>
        <a:p>
          <a:endParaRPr lang="ru-RU"/>
        </a:p>
      </dgm:t>
    </dgm:pt>
    <dgm:pt modelId="{665FC0CE-5439-4DD4-B5DE-7CB71002A8A4}" type="pres">
      <dgm:prSet presAssocID="{1B694B97-1B3F-4ACD-91BF-1B5A17D18B16}" presName="composite" presStyleCnt="0"/>
      <dgm:spPr/>
    </dgm:pt>
    <dgm:pt modelId="{45D2CD35-B88A-4053-ABF7-3764383A12CA}" type="pres">
      <dgm:prSet presAssocID="{1B694B97-1B3F-4ACD-91BF-1B5A17D18B16}" presName="parentText" presStyleLbl="alignNode1" presStyleIdx="0" presStyleCnt="3" custLinFactNeighborX="718" custLinFactNeighborY="-13835">
        <dgm:presLayoutVars>
          <dgm:chMax val="1"/>
          <dgm:bulletEnabled val="1"/>
        </dgm:presLayoutVars>
      </dgm:prSet>
      <dgm:spPr/>
      <dgm:t>
        <a:bodyPr/>
        <a:lstStyle/>
        <a:p>
          <a:endParaRPr lang="ru-RU"/>
        </a:p>
      </dgm:t>
    </dgm:pt>
    <dgm:pt modelId="{09499B89-E915-42C7-B18F-07D7CB56F7A6}" type="pres">
      <dgm:prSet presAssocID="{1B694B97-1B3F-4ACD-91BF-1B5A17D18B16}" presName="descendantText" presStyleLbl="alignAcc1" presStyleIdx="0" presStyleCnt="3" custScaleY="114727">
        <dgm:presLayoutVars>
          <dgm:bulletEnabled val="1"/>
        </dgm:presLayoutVars>
      </dgm:prSet>
      <dgm:spPr/>
      <dgm:t>
        <a:bodyPr/>
        <a:lstStyle/>
        <a:p>
          <a:endParaRPr lang="ru-RU"/>
        </a:p>
      </dgm:t>
    </dgm:pt>
    <dgm:pt modelId="{197D16D3-652D-4C69-8C80-75FDDA063151}" type="pres">
      <dgm:prSet presAssocID="{E8A743F5-A2FD-4957-8511-512072B49AAE}" presName="sp" presStyleCnt="0"/>
      <dgm:spPr/>
    </dgm:pt>
    <dgm:pt modelId="{D3AED254-FED3-449E-BDA2-AC770B6D8081}" type="pres">
      <dgm:prSet presAssocID="{CA571D0D-B812-462E-BEAF-21A6FC0B01F5}" presName="composite" presStyleCnt="0"/>
      <dgm:spPr/>
    </dgm:pt>
    <dgm:pt modelId="{1DBBD318-ADD6-4C49-AEFF-C4E79C3E1B0E}" type="pres">
      <dgm:prSet presAssocID="{CA571D0D-B812-462E-BEAF-21A6FC0B01F5}" presName="parentText" presStyleLbl="alignNode1" presStyleIdx="1" presStyleCnt="3" custLinFactNeighborX="-4283" custLinFactNeighborY="-6798">
        <dgm:presLayoutVars>
          <dgm:chMax val="1"/>
          <dgm:bulletEnabled val="1"/>
        </dgm:presLayoutVars>
      </dgm:prSet>
      <dgm:spPr/>
      <dgm:t>
        <a:bodyPr/>
        <a:lstStyle/>
        <a:p>
          <a:endParaRPr lang="ru-RU"/>
        </a:p>
      </dgm:t>
    </dgm:pt>
    <dgm:pt modelId="{9CEAA081-C97C-4381-9068-12D3FE4D2566}" type="pres">
      <dgm:prSet presAssocID="{CA571D0D-B812-462E-BEAF-21A6FC0B01F5}" presName="descendantText" presStyleLbl="alignAcc1" presStyleIdx="1" presStyleCnt="3" custScaleY="53475">
        <dgm:presLayoutVars>
          <dgm:bulletEnabled val="1"/>
        </dgm:presLayoutVars>
      </dgm:prSet>
      <dgm:spPr/>
      <dgm:t>
        <a:bodyPr/>
        <a:lstStyle/>
        <a:p>
          <a:endParaRPr lang="ru-RU"/>
        </a:p>
      </dgm:t>
    </dgm:pt>
    <dgm:pt modelId="{87CF742D-619C-4AB8-83AE-EDC31F506F52}" type="pres">
      <dgm:prSet presAssocID="{B8BD6FB1-4667-4DB1-8C44-50DCFD31DE4A}" presName="sp" presStyleCnt="0"/>
      <dgm:spPr/>
    </dgm:pt>
    <dgm:pt modelId="{3DBAC037-9450-414A-BD3D-FF0BCF499162}" type="pres">
      <dgm:prSet presAssocID="{FE006C36-A212-48AC-A2FB-039AB62BC4B7}" presName="composite" presStyleCnt="0"/>
      <dgm:spPr/>
    </dgm:pt>
    <dgm:pt modelId="{CEF2132B-7319-4C80-97CF-4FFC13410E25}" type="pres">
      <dgm:prSet presAssocID="{FE006C36-A212-48AC-A2FB-039AB62BC4B7}" presName="parentText" presStyleLbl="alignNode1" presStyleIdx="2" presStyleCnt="3" custLinFactNeighborX="-4283" custLinFactNeighborY="441">
        <dgm:presLayoutVars>
          <dgm:chMax val="1"/>
          <dgm:bulletEnabled val="1"/>
        </dgm:presLayoutVars>
      </dgm:prSet>
      <dgm:spPr/>
      <dgm:t>
        <a:bodyPr/>
        <a:lstStyle/>
        <a:p>
          <a:endParaRPr lang="ru-RU"/>
        </a:p>
      </dgm:t>
    </dgm:pt>
    <dgm:pt modelId="{EAF20416-C6DD-44B3-9289-2EEF5C3946AB}" type="pres">
      <dgm:prSet presAssocID="{FE006C36-A212-48AC-A2FB-039AB62BC4B7}" presName="descendantText" presStyleLbl="alignAcc1" presStyleIdx="2" presStyleCnt="3" custScaleY="98035">
        <dgm:presLayoutVars>
          <dgm:bulletEnabled val="1"/>
        </dgm:presLayoutVars>
      </dgm:prSet>
      <dgm:spPr/>
      <dgm:t>
        <a:bodyPr/>
        <a:lstStyle/>
        <a:p>
          <a:endParaRPr lang="ru-RU"/>
        </a:p>
      </dgm:t>
    </dgm:pt>
  </dgm:ptLst>
  <dgm:cxnLst>
    <dgm:cxn modelId="{B8657C45-FD19-4D56-9A9F-550CE4D355B9}" type="presOf" srcId="{65EEAE0E-11C7-4B2A-9CF0-44D7D843DBC3}" destId="{09499B89-E915-42C7-B18F-07D7CB56F7A6}" srcOrd="0" destOrd="0" presId="urn:microsoft.com/office/officeart/2005/8/layout/chevron2"/>
    <dgm:cxn modelId="{7C260E8F-24F2-4B52-8379-BBFED66F5B62}" srcId="{1B694B97-1B3F-4ACD-91BF-1B5A17D18B16}" destId="{65EEAE0E-11C7-4B2A-9CF0-44D7D843DBC3}" srcOrd="0" destOrd="0" parTransId="{CDA1A6E7-9D5C-441B-95A0-A8416E84FF15}" sibTransId="{F38598BF-8514-4D3B-B2B2-FAF42CC33D35}"/>
    <dgm:cxn modelId="{D61D8469-4F39-4FD6-B851-F2EF835EE837}" srcId="{CA571D0D-B812-462E-BEAF-21A6FC0B01F5}" destId="{0EE0604F-F3AA-4233-8A6F-DEF5672F60C2}" srcOrd="0" destOrd="0" parTransId="{4EF9F54D-B190-46CF-BACD-05FA039C4419}" sibTransId="{83C87D3F-A1F4-4A60-9021-49DE5E458680}"/>
    <dgm:cxn modelId="{73D71C7E-41EB-40EB-890A-E9304AFF7D27}" srcId="{3BAF2281-58E5-4543-A538-6C9C45481F07}" destId="{FE006C36-A212-48AC-A2FB-039AB62BC4B7}" srcOrd="2" destOrd="0" parTransId="{C22CCF39-EEA6-483B-BF29-2B86E340EE6D}" sibTransId="{1B1D9010-B556-402F-8420-2505872704A4}"/>
    <dgm:cxn modelId="{3FBCF6D4-D666-4351-B1A8-759584C8F1CE}" type="presOf" srcId="{0EE0604F-F3AA-4233-8A6F-DEF5672F60C2}" destId="{9CEAA081-C97C-4381-9068-12D3FE4D2566}" srcOrd="0" destOrd="0" presId="urn:microsoft.com/office/officeart/2005/8/layout/chevron2"/>
    <dgm:cxn modelId="{2A0223F0-FC90-45BD-84C6-B5627428AA38}" type="presOf" srcId="{3BAF2281-58E5-4543-A538-6C9C45481F07}" destId="{B0CB9C1A-3308-4EC5-8D9A-4D7CCFA2B71E}" srcOrd="0" destOrd="0" presId="urn:microsoft.com/office/officeart/2005/8/layout/chevron2"/>
    <dgm:cxn modelId="{6C9D9904-F5FB-4B21-82F1-B51F79314026}" type="presOf" srcId="{FE006C36-A212-48AC-A2FB-039AB62BC4B7}" destId="{CEF2132B-7319-4C80-97CF-4FFC13410E25}" srcOrd="0" destOrd="0" presId="urn:microsoft.com/office/officeart/2005/8/layout/chevron2"/>
    <dgm:cxn modelId="{DE7C1464-DB33-4041-9EDA-25858129E080}" srcId="{3BAF2281-58E5-4543-A538-6C9C45481F07}" destId="{1B694B97-1B3F-4ACD-91BF-1B5A17D18B16}" srcOrd="0" destOrd="0" parTransId="{1CBB5093-AF22-4E68-A687-B6B2157716E3}" sibTransId="{E8A743F5-A2FD-4957-8511-512072B49AAE}"/>
    <dgm:cxn modelId="{C344B354-5F19-4F9A-B4B7-15B5A802B323}" type="presOf" srcId="{1B694B97-1B3F-4ACD-91BF-1B5A17D18B16}" destId="{45D2CD35-B88A-4053-ABF7-3764383A12CA}" srcOrd="0" destOrd="0" presId="urn:microsoft.com/office/officeart/2005/8/layout/chevron2"/>
    <dgm:cxn modelId="{C6511B0D-573D-4C4C-A847-4C88793902F9}" srcId="{FE006C36-A212-48AC-A2FB-039AB62BC4B7}" destId="{ED2B5CE9-BF1B-4DC7-B50D-59256ADFAA90}" srcOrd="0" destOrd="0" parTransId="{DE5987F6-1BED-43A7-85CF-CA1FFB330F05}" sibTransId="{1C5485A8-D764-4B59-9010-7B2C8F194A45}"/>
    <dgm:cxn modelId="{3CB82062-0872-40E3-B091-B22765BD6958}" type="presOf" srcId="{CA571D0D-B812-462E-BEAF-21A6FC0B01F5}" destId="{1DBBD318-ADD6-4C49-AEFF-C4E79C3E1B0E}" srcOrd="0" destOrd="0" presId="urn:microsoft.com/office/officeart/2005/8/layout/chevron2"/>
    <dgm:cxn modelId="{23E45A36-BBDF-4C51-9528-66F4C7D4113C}" type="presOf" srcId="{ED2B5CE9-BF1B-4DC7-B50D-59256ADFAA90}" destId="{EAF20416-C6DD-44B3-9289-2EEF5C3946AB}" srcOrd="0" destOrd="0" presId="urn:microsoft.com/office/officeart/2005/8/layout/chevron2"/>
    <dgm:cxn modelId="{3AE5905D-0C51-418B-9A9A-CC59610AD857}" srcId="{3BAF2281-58E5-4543-A538-6C9C45481F07}" destId="{CA571D0D-B812-462E-BEAF-21A6FC0B01F5}" srcOrd="1" destOrd="0" parTransId="{7A252CF7-484F-46B1-BB4A-394BFEF2909A}" sibTransId="{B8BD6FB1-4667-4DB1-8C44-50DCFD31DE4A}"/>
    <dgm:cxn modelId="{0458665E-450F-4780-9305-B802134CFCC7}" type="presParOf" srcId="{B0CB9C1A-3308-4EC5-8D9A-4D7CCFA2B71E}" destId="{665FC0CE-5439-4DD4-B5DE-7CB71002A8A4}" srcOrd="0" destOrd="0" presId="urn:microsoft.com/office/officeart/2005/8/layout/chevron2"/>
    <dgm:cxn modelId="{1F7B10DC-5D79-494F-AEFB-3663F4F74C87}" type="presParOf" srcId="{665FC0CE-5439-4DD4-B5DE-7CB71002A8A4}" destId="{45D2CD35-B88A-4053-ABF7-3764383A12CA}" srcOrd="0" destOrd="0" presId="urn:microsoft.com/office/officeart/2005/8/layout/chevron2"/>
    <dgm:cxn modelId="{284C038F-CD41-4639-9218-CF9BB9A807E5}" type="presParOf" srcId="{665FC0CE-5439-4DD4-B5DE-7CB71002A8A4}" destId="{09499B89-E915-42C7-B18F-07D7CB56F7A6}" srcOrd="1" destOrd="0" presId="urn:microsoft.com/office/officeart/2005/8/layout/chevron2"/>
    <dgm:cxn modelId="{7EA7AC33-DFD0-4EF9-A8B2-24229E609479}" type="presParOf" srcId="{B0CB9C1A-3308-4EC5-8D9A-4D7CCFA2B71E}" destId="{197D16D3-652D-4C69-8C80-75FDDA063151}" srcOrd="1" destOrd="0" presId="urn:microsoft.com/office/officeart/2005/8/layout/chevron2"/>
    <dgm:cxn modelId="{7954EDEF-F8AE-45A5-A4B9-98D4B77279D8}" type="presParOf" srcId="{B0CB9C1A-3308-4EC5-8D9A-4D7CCFA2B71E}" destId="{D3AED254-FED3-449E-BDA2-AC770B6D8081}" srcOrd="2" destOrd="0" presId="urn:microsoft.com/office/officeart/2005/8/layout/chevron2"/>
    <dgm:cxn modelId="{3ACBC9B9-6651-48C3-A46E-659D4335386E}" type="presParOf" srcId="{D3AED254-FED3-449E-BDA2-AC770B6D8081}" destId="{1DBBD318-ADD6-4C49-AEFF-C4E79C3E1B0E}" srcOrd="0" destOrd="0" presId="urn:microsoft.com/office/officeart/2005/8/layout/chevron2"/>
    <dgm:cxn modelId="{318AAEAE-56D6-447E-B651-A17A15DFFC20}" type="presParOf" srcId="{D3AED254-FED3-449E-BDA2-AC770B6D8081}" destId="{9CEAA081-C97C-4381-9068-12D3FE4D2566}" srcOrd="1" destOrd="0" presId="urn:microsoft.com/office/officeart/2005/8/layout/chevron2"/>
    <dgm:cxn modelId="{7B977DCE-02F1-40D0-94D6-685E71953DA5}" type="presParOf" srcId="{B0CB9C1A-3308-4EC5-8D9A-4D7CCFA2B71E}" destId="{87CF742D-619C-4AB8-83AE-EDC31F506F52}" srcOrd="3" destOrd="0" presId="urn:microsoft.com/office/officeart/2005/8/layout/chevron2"/>
    <dgm:cxn modelId="{2B2457C6-E615-42E7-BBDD-C022D143E8C0}" type="presParOf" srcId="{B0CB9C1A-3308-4EC5-8D9A-4D7CCFA2B71E}" destId="{3DBAC037-9450-414A-BD3D-FF0BCF499162}" srcOrd="4" destOrd="0" presId="urn:microsoft.com/office/officeart/2005/8/layout/chevron2"/>
    <dgm:cxn modelId="{A4016AC7-BD26-4B7A-9171-0D29A965C617}" type="presParOf" srcId="{3DBAC037-9450-414A-BD3D-FF0BCF499162}" destId="{CEF2132B-7319-4C80-97CF-4FFC13410E25}" srcOrd="0" destOrd="0" presId="urn:microsoft.com/office/officeart/2005/8/layout/chevron2"/>
    <dgm:cxn modelId="{63198616-CC2C-45BB-9D45-3DB2395C014E}" type="presParOf" srcId="{3DBAC037-9450-414A-BD3D-FF0BCF499162}" destId="{EAF20416-C6DD-44B3-9289-2EEF5C3946A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D2CD35-B88A-4053-ABF7-3764383A12CA}">
      <dsp:nvSpPr>
        <dsp:cNvPr id="0" name=""/>
        <dsp:cNvSpPr/>
      </dsp:nvSpPr>
      <dsp:spPr>
        <a:xfrm rot="5400000">
          <a:off x="-323428" y="334640"/>
          <a:ext cx="2230938" cy="1561656"/>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kk-KZ" sz="2300" b="1" kern="1200" dirty="0" smtClean="0"/>
            <a:t>Белгіленген</a:t>
          </a:r>
          <a:endParaRPr lang="ru-RU" sz="2300" kern="1200" dirty="0"/>
        </a:p>
      </dsp:txBody>
      <dsp:txXfrm rot="-5400000">
        <a:off x="11213" y="780827"/>
        <a:ext cx="1561656" cy="669282"/>
      </dsp:txXfrm>
    </dsp:sp>
    <dsp:sp modelId="{09499B89-E915-42C7-B18F-07D7CB56F7A6}">
      <dsp:nvSpPr>
        <dsp:cNvPr id="0" name=""/>
        <dsp:cNvSpPr/>
      </dsp:nvSpPr>
      <dsp:spPr>
        <a:xfrm rot="5400000">
          <a:off x="4094626" y="-2520912"/>
          <a:ext cx="1663667" cy="6729607"/>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kk-KZ" sz="1600" kern="1200" dirty="0" smtClean="0">
              <a:latin typeface="Times New Roman" pitchFamily="18" charset="0"/>
              <a:cs typeface="Times New Roman" pitchFamily="18" charset="0"/>
            </a:rPr>
            <a:t>Есепке приоритет оның пайда болған кездінде тағайындалады және ешқашан өзгертілмейді. Бұл схема әртүрлі қосымшаларымен көптеген нақты уақыт жүйесінде қолданылады.  Нақты уақыт операциялық жүйесін жобалау схемасында жиі әр есептің приоритеті ерекше болғанын талап етеді, сондықтан нақты уақыт операциялық жүйесінде приориттер үлкен саны  болады(әдетте  255 және одан жоғары) </a:t>
          </a:r>
          <a:endParaRPr lang="ru-RU" sz="1600" kern="1200" dirty="0">
            <a:latin typeface="Times New Roman" pitchFamily="18" charset="0"/>
            <a:cs typeface="Times New Roman" pitchFamily="18" charset="0"/>
          </a:endParaRPr>
        </a:p>
      </dsp:txBody>
      <dsp:txXfrm rot="-5400000">
        <a:off x="1561656" y="93272"/>
        <a:ext cx="6648393" cy="1501239"/>
      </dsp:txXfrm>
    </dsp:sp>
    <dsp:sp modelId="{1DBBD318-ADD6-4C49-AEFF-C4E79C3E1B0E}">
      <dsp:nvSpPr>
        <dsp:cNvPr id="0" name=""/>
        <dsp:cNvSpPr/>
      </dsp:nvSpPr>
      <dsp:spPr>
        <a:xfrm rot="5400000">
          <a:off x="-334640" y="2347569"/>
          <a:ext cx="2230938" cy="1561656"/>
        </a:xfrm>
        <a:prstGeom prst="chevron">
          <a:avLst/>
        </a:prstGeom>
        <a:solidFill>
          <a:schemeClr val="accent5">
            <a:hueOff val="-918568"/>
            <a:satOff val="135"/>
            <a:lumOff val="-3236"/>
            <a:alphaOff val="0"/>
          </a:schemeClr>
        </a:solidFill>
        <a:ln w="25400" cap="flat" cmpd="sng" algn="ctr">
          <a:solidFill>
            <a:schemeClr val="accent5">
              <a:hueOff val="-918568"/>
              <a:satOff val="135"/>
              <a:lumOff val="-323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kk-KZ" sz="2300" b="1" kern="1200" dirty="0" smtClean="0"/>
            <a:t>Турнирлік </a:t>
          </a:r>
          <a:endParaRPr lang="ru-RU" sz="2300" kern="1200" dirty="0"/>
        </a:p>
      </dsp:txBody>
      <dsp:txXfrm rot="-5400000">
        <a:off x="1" y="2793756"/>
        <a:ext cx="1561656" cy="669282"/>
      </dsp:txXfrm>
    </dsp:sp>
    <dsp:sp modelId="{9CEAA081-C97C-4381-9068-12D3FE4D2566}">
      <dsp:nvSpPr>
        <dsp:cNvPr id="0" name=""/>
        <dsp:cNvSpPr/>
      </dsp:nvSpPr>
      <dsp:spPr>
        <a:xfrm rot="5400000">
          <a:off x="4538737" y="-475160"/>
          <a:ext cx="775446" cy="6729607"/>
        </a:xfrm>
        <a:prstGeom prst="round2SameRect">
          <a:avLst/>
        </a:prstGeom>
        <a:solidFill>
          <a:schemeClr val="lt1">
            <a:alpha val="90000"/>
            <a:hueOff val="0"/>
            <a:satOff val="0"/>
            <a:lumOff val="0"/>
            <a:alphaOff val="0"/>
          </a:schemeClr>
        </a:solidFill>
        <a:ln w="25400" cap="flat" cmpd="sng" algn="ctr">
          <a:solidFill>
            <a:schemeClr val="accent5">
              <a:hueOff val="-918568"/>
              <a:satOff val="135"/>
              <a:lumOff val="-323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kk-KZ" sz="1900" kern="1200" dirty="0" smtClean="0"/>
            <a:t>соңғы орындалған есеп приоритеті төмендетіледі.</a:t>
          </a:r>
          <a:endParaRPr lang="ru-RU" sz="1900" kern="1200" dirty="0"/>
        </a:p>
      </dsp:txBody>
      <dsp:txXfrm rot="-5400000">
        <a:off x="1561657" y="2539774"/>
        <a:ext cx="6691753" cy="699738"/>
      </dsp:txXfrm>
    </dsp:sp>
    <dsp:sp modelId="{CEF2132B-7319-4C80-97CF-4FFC13410E25}">
      <dsp:nvSpPr>
        <dsp:cNvPr id="0" name=""/>
        <dsp:cNvSpPr/>
      </dsp:nvSpPr>
      <dsp:spPr>
        <a:xfrm rot="5400000">
          <a:off x="-334640" y="4554819"/>
          <a:ext cx="2230938" cy="1561656"/>
        </a:xfrm>
        <a:prstGeom prst="chevron">
          <a:avLst/>
        </a:prstGeom>
        <a:solidFill>
          <a:schemeClr val="accent5">
            <a:hueOff val="-1837137"/>
            <a:satOff val="270"/>
            <a:lumOff val="-6471"/>
            <a:alphaOff val="0"/>
          </a:schemeClr>
        </a:solidFill>
        <a:ln w="25400" cap="flat" cmpd="sng" algn="ctr">
          <a:solidFill>
            <a:schemeClr val="accent5">
              <a:hueOff val="-1837137"/>
              <a:satOff val="270"/>
              <a:lumOff val="-647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b="1" kern="1200" dirty="0" smtClean="0"/>
            <a:t>Round robin </a:t>
          </a:r>
          <a:r>
            <a:rPr lang="kk-KZ" sz="2300" b="1" kern="1200" dirty="0" smtClean="0"/>
            <a:t>алгоритм </a:t>
          </a:r>
          <a:endParaRPr lang="ru-RU" sz="2300" kern="1200" dirty="0"/>
        </a:p>
      </dsp:txBody>
      <dsp:txXfrm rot="-5400000">
        <a:off x="1" y="5001006"/>
        <a:ext cx="1561656" cy="669282"/>
      </dsp:txXfrm>
    </dsp:sp>
    <dsp:sp modelId="{EAF20416-C6DD-44B3-9289-2EEF5C3946AB}">
      <dsp:nvSpPr>
        <dsp:cNvPr id="0" name=""/>
        <dsp:cNvSpPr/>
      </dsp:nvSpPr>
      <dsp:spPr>
        <a:xfrm rot="5400000">
          <a:off x="4215652" y="1570591"/>
          <a:ext cx="1421615" cy="6729607"/>
        </a:xfrm>
        <a:prstGeom prst="round2SameRect">
          <a:avLst/>
        </a:prstGeom>
        <a:solidFill>
          <a:schemeClr val="lt1">
            <a:alpha val="90000"/>
            <a:hueOff val="0"/>
            <a:satOff val="0"/>
            <a:lumOff val="0"/>
            <a:alphaOff val="0"/>
          </a:schemeClr>
        </a:solidFill>
        <a:ln w="25400" cap="flat" cmpd="sng" algn="ctr">
          <a:solidFill>
            <a:schemeClr val="accent5">
              <a:hueOff val="-1837137"/>
              <a:satOff val="270"/>
              <a:lumOff val="-6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kk-KZ" sz="1900" kern="1200" dirty="0" smtClean="0"/>
            <a:t>есеп приоритеті оның бастапқы приоритетімен және оның қызмет көрсету уақытымен анықталады.  Есеп </a:t>
          </a:r>
          <a:r>
            <a:rPr lang="kk-KZ" sz="1900" kern="1200" smtClean="0"/>
            <a:t>процессормен барынша </a:t>
          </a:r>
          <a:r>
            <a:rPr lang="kk-KZ" sz="1900" kern="1200" dirty="0" smtClean="0"/>
            <a:t>көп қызмет етілсе, соншалықты оның приоритеті аз болады.  Бұл схема сол  немесе басқа түрде көптеген </a:t>
          </a:r>
          <a:r>
            <a:rPr lang="en-US" sz="1900" kern="1200" dirty="0" smtClean="0"/>
            <a:t>UNIX </a:t>
          </a:r>
          <a:r>
            <a:rPr lang="kk-KZ" sz="1900" kern="1200" dirty="0" smtClean="0"/>
            <a:t> жүйелерінде қолданылады.</a:t>
          </a:r>
          <a:endParaRPr lang="ru-RU" sz="1900" kern="1200" dirty="0"/>
        </a:p>
      </dsp:txBody>
      <dsp:txXfrm rot="-5400000">
        <a:off x="1561656" y="4293985"/>
        <a:ext cx="6660209" cy="128281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E7BB1CC5-42DC-4339-A0AF-BC0698E1675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E7BB1CC5-42DC-4339-A0AF-BC0698E1675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E7BB1CC5-42DC-4339-A0AF-BC0698E16756}"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E7BB1CC5-42DC-4339-A0AF-BC0698E16756}"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BB1CC5-42DC-4339-A0AF-BC0698E1675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AE3BEF37-ABF9-495D-B533-25B79F436164}"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E7BB1CC5-42DC-4339-A0AF-BC0698E16756}"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E3BEF37-ABF9-495D-B533-25B79F436164}" type="datetimeFigureOut">
              <a:rPr lang="ru-RU" smtClean="0"/>
              <a:pPr/>
              <a:t>11.11.2014</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7BB1CC5-42DC-4339-A0AF-BC0698E16756}"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412776"/>
            <a:ext cx="9144000" cy="2448271"/>
          </a:xfrm>
        </p:spPr>
        <p:txBody>
          <a:bodyPr>
            <a:normAutofit/>
          </a:bodyPr>
          <a:lstStyle/>
          <a:p>
            <a:r>
              <a:rPr lang="ru-RU" sz="6000" dirty="0" err="1" smtClean="0">
                <a:solidFill>
                  <a:schemeClr val="tx1"/>
                </a:solidFill>
                <a:latin typeface="Times New Roman" pitchFamily="18" charset="0"/>
                <a:cs typeface="Times New Roman" pitchFamily="18" charset="0"/>
              </a:rPr>
              <a:t>Есептерд</a:t>
            </a:r>
            <a:r>
              <a:rPr lang="kk-KZ" sz="6000" dirty="0" smtClean="0">
                <a:solidFill>
                  <a:schemeClr val="tx1"/>
                </a:solidFill>
                <a:latin typeface="Times New Roman" pitchFamily="18" charset="0"/>
                <a:cs typeface="Times New Roman" pitchFamily="18" charset="0"/>
              </a:rPr>
              <a:t>і  жобалау</a:t>
            </a:r>
            <a:endParaRPr lang="ru-RU" sz="6000" dirty="0">
              <a:solidFill>
                <a:schemeClr val="tx1"/>
              </a:solidFill>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980728"/>
          </a:xfrm>
        </p:spPr>
        <p:txBody>
          <a:bodyPr>
            <a:normAutofit fontScale="90000"/>
          </a:bodyPr>
          <a:lstStyle/>
          <a:p>
            <a:pPr algn="ctr"/>
            <a:r>
              <a:rPr lang="kk-KZ" dirty="0" smtClean="0">
                <a:solidFill>
                  <a:schemeClr val="tx1"/>
                </a:solidFill>
              </a:rPr>
              <a:t>   Нақты уақыт жүйесіндегі          есептерді жобалау</a:t>
            </a:r>
            <a:endParaRPr lang="ru-RU" dirty="0">
              <a:solidFill>
                <a:schemeClr val="tx1"/>
              </a:solidFill>
            </a:endParaRPr>
          </a:p>
        </p:txBody>
      </p:sp>
      <p:sp>
        <p:nvSpPr>
          <p:cNvPr id="3" name="Содержимое 2"/>
          <p:cNvSpPr>
            <a:spLocks noGrp="1"/>
          </p:cNvSpPr>
          <p:nvPr>
            <p:ph idx="1"/>
          </p:nvPr>
        </p:nvSpPr>
        <p:spPr>
          <a:xfrm>
            <a:off x="457200" y="1412776"/>
            <a:ext cx="8229600" cy="5112568"/>
          </a:xfrm>
        </p:spPr>
        <p:txBody>
          <a:bodyPr>
            <a:normAutofit fontScale="77500" lnSpcReduction="20000"/>
          </a:bodyPr>
          <a:lstStyle/>
          <a:p>
            <a:pPr>
              <a:buNone/>
            </a:pPr>
            <a:r>
              <a:rPr lang="kk-KZ" dirty="0" smtClean="0">
                <a:solidFill>
                  <a:schemeClr val="tx1"/>
                </a:solidFill>
              </a:rPr>
              <a:t>     Есептерді жобалау  қажеттілігі, белсенді есептер кезегінде бірден көп есеп пайда болғанда туындайды. Есептерді жобалау алгоритмі   жай операциялық жуйеге  қарағанда,  нақты уақыт жүйесінің негізгі ерекшелігі болып табылады.  Жобалаудың соңғы мақсаты болып, кезектегі дайын есептерден барлық есептердің орындалуын қамтамасыз етеді, олардың параллельді жұмысының иллюзиясын қамтамасыз етеді және қандай да бір есептің процессор монополиялауына жол бермейді. Нақты уақыт жүйесінде жобалаудың мақсаты болып  белгілі уақыт моментінде әр дайын есептің орындалуын қамтамасыз етеді, оған қоса жиі есеп жұмысында параллельдікке жол бермейді, себебі ол кезде есепті орындау уақыты басқа есептердің бар болуына байланысты болады.</a:t>
            </a:r>
            <a:endParaRPr lang="ru-RU" dirty="0" smtClean="0">
              <a:solidFill>
                <a:schemeClr val="tx1"/>
              </a:solidFill>
            </a:endParaRPr>
          </a:p>
          <a:p>
            <a:endParaRPr lang="kk-KZ" dirty="0" smtClean="0">
              <a:solidFill>
                <a:schemeClr val="tx1"/>
              </a:solidFill>
            </a:endParaRPr>
          </a:p>
          <a:p>
            <a:endParaRPr lang="ru-RU"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073427"/>
          </a:xfrm>
        </p:spPr>
        <p:txBody>
          <a:bodyPr>
            <a:normAutofit lnSpcReduction="10000"/>
          </a:bodyPr>
          <a:lstStyle/>
          <a:p>
            <a:pPr>
              <a:buNone/>
            </a:pPr>
            <a:r>
              <a:rPr lang="kk-KZ" dirty="0" smtClean="0">
                <a:solidFill>
                  <a:schemeClr val="tx1"/>
                </a:solidFill>
              </a:rPr>
              <a:t>    Нақты уақыт жүйесіндегі есептерді жобалау кезінде маңызды талаптар болып есеп жұмысының уақыт болжамдылығы. Бұл уақыт ағымдағы жүйенің көптігіне, күту кезегіндегі есептер санына(процессор, семафор, іс-әрекет) және тағы басқаға байланысты болмауы керек. Сонымен қатар, ол кезектердің ұзындығы шектелмеген болуы жақсы, яғни қол жетімді жүйеде жады көлемімен ғана шектелген болса.</a:t>
            </a:r>
          </a:p>
          <a:p>
            <a:endParaRPr lang="ru-RU"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chemeClr val="tx1"/>
                </a:solidFill>
                <a:latin typeface="Times New Roman" pitchFamily="18" charset="0"/>
                <a:cs typeface="Times New Roman" pitchFamily="18" charset="0"/>
              </a:rPr>
              <a:t>Есептерді жоспарлаушы</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pPr algn="just">
              <a:buNone/>
            </a:pPr>
            <a:r>
              <a:rPr lang="ru-RU" dirty="0" smtClean="0"/>
              <a:t>    </a:t>
            </a:r>
            <a:r>
              <a:rPr lang="ru-RU" dirty="0" err="1" smtClean="0">
                <a:solidFill>
                  <a:schemeClr val="tx1"/>
                </a:solidFill>
                <a:latin typeface="Times New Roman" pitchFamily="18" charset="0"/>
                <a:cs typeface="Times New Roman" pitchFamily="18" charset="0"/>
              </a:rPr>
              <a:t>Есептерді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жоспарлаушы</a:t>
            </a:r>
            <a:r>
              <a:rPr lang="ru-RU" dirty="0" smtClean="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scheduler</a:t>
            </a:r>
            <a:r>
              <a:rPr lang="ru-RU" dirty="0">
                <a:solidFill>
                  <a:schemeClr val="tx1"/>
                </a:solidFill>
                <a:latin typeface="Times New Roman" pitchFamily="18" charset="0"/>
                <a:cs typeface="Times New Roman" pitchFamily="18" charset="0"/>
              </a:rPr>
              <a:t>) </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a:t>
            </a:r>
            <a:r>
              <a:rPr lang="ru-RU" dirty="0" smtClean="0">
                <a:solidFill>
                  <a:schemeClr val="tx1"/>
                </a:solidFill>
                <a:latin typeface="Times New Roman" pitchFamily="18" charset="0"/>
                <a:cs typeface="Times New Roman" pitchFamily="18" charset="0"/>
              </a:rPr>
              <a:t>бар </a:t>
            </a:r>
            <a:r>
              <a:rPr lang="ru-RU" dirty="0" err="1" smtClean="0">
                <a:solidFill>
                  <a:schemeClr val="tx1"/>
                </a:solidFill>
                <a:latin typeface="Times New Roman" pitchFamily="18" charset="0"/>
                <a:cs typeface="Times New Roman" pitchFamily="18" charset="0"/>
              </a:rPr>
              <a:t>процессорлардың арасында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орындалып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жатқан есептердің бөліну уақытына жауап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беретін</a:t>
            </a:r>
            <a:r>
              <a:rPr lang="ru-RU" dirty="0" smtClean="0">
                <a:solidFill>
                  <a:schemeClr val="tx1"/>
                </a:solidFill>
                <a:latin typeface="Times New Roman" pitchFamily="18" charset="0"/>
                <a:cs typeface="Times New Roman" pitchFamily="18" charset="0"/>
              </a:rPr>
              <a:t> модуль. </a:t>
            </a:r>
            <a:r>
              <a:rPr lang="ru-RU" dirty="0" err="1" smtClean="0">
                <a:solidFill>
                  <a:schemeClr val="tx1"/>
                </a:solidFill>
                <a:latin typeface="Times New Roman" pitchFamily="18" charset="0"/>
                <a:cs typeface="Times New Roman" pitchFamily="18" charset="0"/>
              </a:rPr>
              <a:t>Есеп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коммутациясының </a:t>
            </a:r>
            <a:r>
              <a:rPr lang="ru-RU" dirty="0" smtClean="0">
                <a:solidFill>
                  <a:schemeClr val="tx1"/>
                </a:solidFill>
                <a:latin typeface="Times New Roman" pitchFamily="18" charset="0"/>
                <a:cs typeface="Times New Roman" pitchFamily="18" charset="0"/>
              </a:rPr>
              <a:t>блокировка </a:t>
            </a:r>
            <a:r>
              <a:rPr lang="ru-RU" dirty="0" err="1" smtClean="0">
                <a:solidFill>
                  <a:schemeClr val="tx1"/>
                </a:solidFill>
                <a:latin typeface="Times New Roman" pitchFamily="18" charset="0"/>
                <a:cs typeface="Times New Roman" pitchFamily="18" charset="0"/>
              </a:rPr>
              <a:t>күйінен дайындық күйіне және процессормен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орындалатын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дайын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есептер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таңдауына жауап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береді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Көппроцессорлы жүйеде дайын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есептер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кезегінің </a:t>
            </a:r>
            <a:r>
              <a:rPr lang="ru-RU" dirty="0" smtClean="0">
                <a:solidFill>
                  <a:schemeClr val="tx1"/>
                </a:solidFill>
                <a:latin typeface="Times New Roman" pitchFamily="18" charset="0"/>
                <a:cs typeface="Times New Roman" pitchFamily="18" charset="0"/>
              </a:rPr>
              <a:t>саны </a:t>
            </a:r>
            <a:r>
              <a:rPr lang="ru-RU" dirty="0" err="1" smtClean="0">
                <a:solidFill>
                  <a:schemeClr val="tx1"/>
                </a:solidFill>
                <a:latin typeface="Times New Roman" pitchFamily="18" charset="0"/>
                <a:cs typeface="Times New Roman" pitchFamily="18" charset="0"/>
              </a:rPr>
              <a:t>жүйе архитектурасының типіне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тәуелді болуы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мүмкін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Симметриялық көппроцессорлық жүйеде барлық процессорларға 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ғана күту кезегі</a:t>
            </a:r>
            <a:r>
              <a:rPr lang="ru-RU" dirty="0" smtClean="0">
                <a:solidFill>
                  <a:schemeClr val="tx1"/>
                </a:solidFill>
                <a:latin typeface="Times New Roman" pitchFamily="18" charset="0"/>
                <a:cs typeface="Times New Roman" pitchFamily="18" charset="0"/>
              </a:rPr>
              <a:t> бар. </a:t>
            </a:r>
            <a:r>
              <a:rPr lang="ru-RU" dirty="0" err="1" smtClean="0">
                <a:solidFill>
                  <a:schemeClr val="tx1"/>
                </a:solidFill>
                <a:latin typeface="Times New Roman" pitchFamily="18" charset="0"/>
                <a:cs typeface="Times New Roman" pitchFamily="18" charset="0"/>
              </a:rPr>
              <a:t>Басқа  жүйелерде әр процессорға 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кезектен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мүмкін</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немесе</a:t>
            </a:r>
            <a:r>
              <a:rPr lang="ru-RU"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SMP </a:t>
            </a:r>
            <a:r>
              <a:rPr lang="kk-KZ" dirty="0" smtClean="0">
                <a:solidFill>
                  <a:schemeClr val="tx1"/>
                </a:solidFill>
                <a:latin typeface="Times New Roman" pitchFamily="18" charset="0"/>
                <a:cs typeface="Times New Roman" pitchFamily="18" charset="0"/>
              </a:rPr>
              <a:t> жүйесін құратын, </a:t>
            </a:r>
            <a:r>
              <a:rPr lang="ru-RU" dirty="0" smtClean="0">
                <a:solidFill>
                  <a:schemeClr val="tx1"/>
                </a:solidFill>
                <a:latin typeface="Times New Roman" pitchFamily="18" charset="0"/>
                <a:cs typeface="Times New Roman" pitchFamily="18" charset="0"/>
              </a:rPr>
              <a:t>процессор </a:t>
            </a:r>
            <a:r>
              <a:rPr lang="ru-RU" dirty="0" err="1" smtClean="0">
                <a:solidFill>
                  <a:schemeClr val="tx1"/>
                </a:solidFill>
                <a:latin typeface="Times New Roman" pitchFamily="18" charset="0"/>
                <a:cs typeface="Times New Roman" pitchFamily="18" charset="0"/>
              </a:rPr>
              <a:t>топтарына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кезектен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мүмкін</a:t>
            </a:r>
            <a:r>
              <a:rPr lang="ru-RU" dirty="0" smtClean="0">
                <a:solidFill>
                  <a:schemeClr val="tx1"/>
                </a:solidFill>
                <a:latin typeface="Times New Roman" pitchFamily="18" charset="0"/>
                <a:cs typeface="Times New Roman" pitchFamily="18" charset="0"/>
              </a:rPr>
              <a:t>).</a:t>
            </a:r>
          </a:p>
          <a:p>
            <a:pPr>
              <a:buNone/>
            </a:pPr>
            <a:endParaRPr lang="ru-RU" dirty="0" smtClean="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chemeClr val="tx1"/>
                </a:solidFill>
                <a:latin typeface="Times New Roman" pitchFamily="18" charset="0"/>
                <a:cs typeface="Times New Roman" pitchFamily="18" charset="0"/>
              </a:rPr>
              <a:t>Приоритеттері</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r>
              <a:rPr lang="kk-KZ" dirty="0" smtClean="0">
                <a:solidFill>
                  <a:schemeClr val="tx1"/>
                </a:solidFill>
                <a:latin typeface="Times New Roman" pitchFamily="18" charset="0"/>
                <a:cs typeface="Times New Roman" pitchFamily="18" charset="0"/>
              </a:rPr>
              <a:t>   Приоритет деп - әрбір процесске және есепке  операциялық жүйемен, яғни есептерді жобалаушымен  тіркелінген сан. Приоритеттерді тағайындаудың бірнеше схемасы бар.</a:t>
            </a:r>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404664"/>
          <a:ext cx="8291264" cy="6453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err="1" smtClean="0"/>
              <a:t>Есепті</a:t>
            </a:r>
            <a:r>
              <a:rPr lang="ru-RU" b="1" dirty="0" smtClean="0"/>
              <a:t> </a:t>
            </a:r>
            <a:r>
              <a:rPr lang="ru-RU" b="1" dirty="0" err="1" smtClean="0"/>
              <a:t>жобалау</a:t>
            </a:r>
            <a:r>
              <a:rPr lang="ru-RU" b="1" dirty="0" smtClean="0"/>
              <a:t> </a:t>
            </a:r>
            <a:r>
              <a:rPr lang="ru-RU" b="1" dirty="0" err="1" smtClean="0"/>
              <a:t>стратегиялары</a:t>
            </a:r>
            <a:endParaRPr lang="ru-RU" dirty="0"/>
          </a:p>
        </p:txBody>
      </p:sp>
      <p:sp>
        <p:nvSpPr>
          <p:cNvPr id="3" name="Содержимое 2"/>
          <p:cNvSpPr>
            <a:spLocks noGrp="1"/>
          </p:cNvSpPr>
          <p:nvPr>
            <p:ph idx="1"/>
          </p:nvPr>
        </p:nvSpPr>
        <p:spPr>
          <a:xfrm>
            <a:off x="457200" y="1600200"/>
            <a:ext cx="8229600" cy="4781128"/>
          </a:xfrm>
        </p:spPr>
        <p:txBody>
          <a:bodyPr>
            <a:normAutofit fontScale="62500" lnSpcReduction="20000"/>
          </a:bodyPr>
          <a:lstStyle/>
          <a:p>
            <a:pPr>
              <a:buNone/>
            </a:pPr>
            <a:r>
              <a:rPr lang="ru-RU" dirty="0" smtClean="0"/>
              <a:t>      </a:t>
            </a:r>
            <a:r>
              <a:rPr lang="ru-RU" dirty="0" err="1" smtClean="0"/>
              <a:t>Жобалаушы</a:t>
            </a:r>
            <a:r>
              <a:rPr lang="ru-RU" dirty="0" smtClean="0"/>
              <a:t> </a:t>
            </a:r>
            <a:r>
              <a:rPr lang="ru-RU" dirty="0" err="1" smtClean="0"/>
              <a:t>процессорға орындалуға кезектегі</a:t>
            </a:r>
            <a:r>
              <a:rPr lang="ru-RU" dirty="0" smtClean="0"/>
              <a:t> </a:t>
            </a:r>
            <a:r>
              <a:rPr lang="ru-RU" dirty="0" err="1" smtClean="0"/>
              <a:t>есепті</a:t>
            </a:r>
            <a:r>
              <a:rPr lang="ru-RU" dirty="0" smtClean="0"/>
              <a:t> </a:t>
            </a:r>
            <a:r>
              <a:rPr lang="ru-RU" dirty="0" err="1" smtClean="0"/>
              <a:t>жіберудің таңдау әдісін қарастырайық.</a:t>
            </a:r>
            <a:r>
              <a:rPr lang="ru-RU" dirty="0" smtClean="0"/>
              <a:t> </a:t>
            </a:r>
            <a:r>
              <a:rPr lang="ru-RU" dirty="0" err="1" smtClean="0"/>
              <a:t>Төменде біз</a:t>
            </a:r>
            <a:r>
              <a:rPr lang="ru-RU" dirty="0" smtClean="0"/>
              <a:t> тек  </a:t>
            </a:r>
            <a:r>
              <a:rPr lang="ru-RU" dirty="0" err="1" smtClean="0"/>
              <a:t>басқалармен байланысу</a:t>
            </a:r>
            <a:r>
              <a:rPr lang="ru-RU" dirty="0" smtClean="0"/>
              <a:t> </a:t>
            </a:r>
            <a:r>
              <a:rPr lang="ru-RU" dirty="0" err="1" smtClean="0"/>
              <a:t>кезінде</a:t>
            </a:r>
            <a:r>
              <a:rPr lang="ru-RU" dirty="0" smtClean="0"/>
              <a:t> </a:t>
            </a:r>
            <a:r>
              <a:rPr lang="ru-RU" dirty="0" err="1" smtClean="0"/>
              <a:t>қолданылатын   </a:t>
            </a:r>
            <a:r>
              <a:rPr lang="ru-RU" dirty="0" smtClean="0"/>
              <a:t>таза(чистые) </a:t>
            </a:r>
            <a:r>
              <a:rPr lang="ru-RU" dirty="0" err="1" smtClean="0"/>
              <a:t>әдістерді қарастырамыз</a:t>
            </a:r>
            <a:r>
              <a:rPr lang="ru-RU" dirty="0" smtClean="0"/>
              <a:t>.</a:t>
            </a:r>
            <a:endParaRPr lang="ru-RU" dirty="0"/>
          </a:p>
          <a:p>
            <a:pPr lvl="0"/>
            <a:r>
              <a:rPr lang="en-US" b="1" dirty="0" smtClean="0"/>
              <a:t>FIFO</a:t>
            </a:r>
            <a:r>
              <a:rPr lang="kk-KZ" b="1" dirty="0" smtClean="0"/>
              <a:t> типті күту кезегі</a:t>
            </a:r>
            <a:r>
              <a:rPr lang="ru-RU" b="1" dirty="0" smtClean="0"/>
              <a:t>: </a:t>
            </a:r>
            <a:r>
              <a:rPr lang="ru-RU" dirty="0" smtClean="0"/>
              <a:t> </a:t>
            </a:r>
            <a:r>
              <a:rPr lang="ru-RU" dirty="0" err="1" smtClean="0"/>
              <a:t>бірінші</a:t>
            </a:r>
            <a:r>
              <a:rPr lang="ru-RU" dirty="0" smtClean="0"/>
              <a:t> </a:t>
            </a:r>
            <a:r>
              <a:rPr lang="ru-RU" dirty="0" err="1" smtClean="0"/>
              <a:t>болып</a:t>
            </a:r>
            <a:r>
              <a:rPr lang="ru-RU" dirty="0" smtClean="0"/>
              <a:t> </a:t>
            </a:r>
            <a:r>
              <a:rPr lang="ru-RU" dirty="0" err="1" smtClean="0"/>
              <a:t>бірінші</a:t>
            </a:r>
            <a:r>
              <a:rPr lang="ru-RU" dirty="0" smtClean="0"/>
              <a:t> </a:t>
            </a:r>
            <a:r>
              <a:rPr lang="ru-RU" dirty="0" err="1" smtClean="0"/>
              <a:t>түскен есеп</a:t>
            </a:r>
            <a:r>
              <a:rPr lang="ru-RU" dirty="0" smtClean="0"/>
              <a:t> </a:t>
            </a:r>
            <a:r>
              <a:rPr lang="ru-RU" dirty="0" err="1" smtClean="0"/>
              <a:t>орындалады</a:t>
            </a:r>
            <a:r>
              <a:rPr lang="ru-RU" dirty="0" smtClean="0"/>
              <a:t>.</a:t>
            </a:r>
            <a:endParaRPr lang="ru-RU" b="1" dirty="0" smtClean="0"/>
          </a:p>
          <a:p>
            <a:pPr lvl="0"/>
            <a:r>
              <a:rPr lang="ru-RU" b="1" dirty="0" smtClean="0"/>
              <a:t> </a:t>
            </a:r>
            <a:r>
              <a:rPr lang="ru-RU" b="1" dirty="0" err="1" smtClean="0"/>
              <a:t>Есептің орындалуы</a:t>
            </a:r>
            <a:r>
              <a:rPr lang="ru-RU" b="1" dirty="0" smtClean="0"/>
              <a:t> </a:t>
            </a:r>
            <a:r>
              <a:rPr lang="ru-RU" b="1" dirty="0" err="1" smtClean="0"/>
              <a:t>бойынша</a:t>
            </a:r>
            <a:r>
              <a:rPr lang="ru-RU" b="1" dirty="0" smtClean="0"/>
              <a:t> </a:t>
            </a:r>
            <a:r>
              <a:rPr lang="ru-RU" b="1" dirty="0" err="1" smtClean="0"/>
              <a:t>сұрыпталған күту кезегі</a:t>
            </a:r>
            <a:r>
              <a:rPr lang="ru-RU" b="1" dirty="0" smtClean="0"/>
              <a:t>:  </a:t>
            </a:r>
            <a:r>
              <a:rPr lang="ru-RU" dirty="0" err="1" smtClean="0"/>
              <a:t>бірінші</a:t>
            </a:r>
            <a:r>
              <a:rPr lang="ru-RU" dirty="0" smtClean="0"/>
              <a:t> </a:t>
            </a:r>
            <a:r>
              <a:rPr lang="ru-RU" dirty="0" err="1" smtClean="0"/>
              <a:t>болып</a:t>
            </a:r>
            <a:r>
              <a:rPr lang="ru-RU" dirty="0" smtClean="0"/>
              <a:t> </a:t>
            </a:r>
            <a:r>
              <a:rPr lang="ru-RU" dirty="0" err="1" smtClean="0"/>
              <a:t>оның алдында</a:t>
            </a:r>
            <a:r>
              <a:rPr lang="ru-RU" dirty="0" smtClean="0"/>
              <a:t> </a:t>
            </a:r>
            <a:r>
              <a:rPr lang="ru-RU" dirty="0" err="1" smtClean="0"/>
              <a:t>ең қысқа уақыт орындаған есеп</a:t>
            </a:r>
            <a:r>
              <a:rPr lang="ru-RU" dirty="0" smtClean="0"/>
              <a:t> </a:t>
            </a:r>
            <a:r>
              <a:rPr lang="ru-RU" dirty="0" err="1" smtClean="0"/>
              <a:t>орындалады</a:t>
            </a:r>
            <a:r>
              <a:rPr lang="ru-RU" dirty="0" smtClean="0"/>
              <a:t>.</a:t>
            </a:r>
            <a:endParaRPr lang="ru-RU" b="1" dirty="0" smtClean="0"/>
          </a:p>
          <a:p>
            <a:pPr lvl="0"/>
            <a:r>
              <a:rPr lang="ru-RU" b="1" dirty="0" err="1" smtClean="0"/>
              <a:t>Бірнеше</a:t>
            </a:r>
            <a:r>
              <a:rPr lang="ru-RU" b="1" dirty="0" smtClean="0"/>
              <a:t> </a:t>
            </a:r>
            <a:r>
              <a:rPr lang="kk-KZ" b="1" dirty="0" smtClean="0"/>
              <a:t>күту кезегі </a:t>
            </a:r>
            <a:r>
              <a:rPr lang="ru-RU" b="1" dirty="0" smtClean="0"/>
              <a:t> </a:t>
            </a:r>
            <a:r>
              <a:rPr lang="ru-RU" dirty="0"/>
              <a:t>(одного из приведенных выше типов): </a:t>
            </a:r>
            <a:r>
              <a:rPr lang="ru-RU" dirty="0" err="1" smtClean="0"/>
              <a:t>түскен есеп</a:t>
            </a:r>
            <a:r>
              <a:rPr lang="ru-RU" dirty="0" smtClean="0"/>
              <a:t>,  </a:t>
            </a:r>
            <a:r>
              <a:rPr lang="ru-RU" dirty="0" err="1" smtClean="0"/>
              <a:t>есеп</a:t>
            </a:r>
            <a:r>
              <a:rPr lang="ru-RU" dirty="0" smtClean="0"/>
              <a:t> </a:t>
            </a:r>
            <a:r>
              <a:rPr lang="ru-RU" dirty="0" err="1" smtClean="0"/>
              <a:t>приоритетіне</a:t>
            </a:r>
            <a:r>
              <a:rPr lang="ru-RU" dirty="0" smtClean="0"/>
              <a:t> </a:t>
            </a:r>
            <a:r>
              <a:rPr lang="ru-RU" dirty="0" err="1" smtClean="0"/>
              <a:t>байланысты</a:t>
            </a:r>
            <a:r>
              <a:rPr lang="ru-RU" dirty="0" smtClean="0"/>
              <a:t>  </a:t>
            </a:r>
            <a:r>
              <a:rPr lang="ru-RU" dirty="0" err="1" smtClean="0"/>
              <a:t>кезектердің біреуіне</a:t>
            </a:r>
            <a:r>
              <a:rPr lang="ru-RU" dirty="0" smtClean="0"/>
              <a:t> </a:t>
            </a:r>
            <a:r>
              <a:rPr lang="ru-RU" dirty="0" err="1" smtClean="0"/>
              <a:t>түседі</a:t>
            </a:r>
            <a:r>
              <a:rPr lang="ru-RU" dirty="0" smtClean="0"/>
              <a:t>, </a:t>
            </a:r>
            <a:r>
              <a:rPr lang="ru-RU" dirty="0" err="1" smtClean="0"/>
              <a:t>таңдау бірінші</a:t>
            </a:r>
            <a:r>
              <a:rPr lang="ru-RU" dirty="0" smtClean="0"/>
              <a:t> </a:t>
            </a:r>
            <a:r>
              <a:rPr lang="ru-RU" dirty="0" err="1" smtClean="0"/>
              <a:t>кезектің басынан</a:t>
            </a:r>
            <a:r>
              <a:rPr lang="ru-RU" dirty="0" smtClean="0"/>
              <a:t> </a:t>
            </a:r>
            <a:r>
              <a:rPr lang="ru-RU" dirty="0" err="1" smtClean="0"/>
              <a:t>орындалады</a:t>
            </a:r>
            <a:r>
              <a:rPr lang="ru-RU" dirty="0" smtClean="0"/>
              <a:t>, </a:t>
            </a:r>
            <a:r>
              <a:rPr lang="ru-RU" dirty="0" err="1" smtClean="0"/>
              <a:t>егер</a:t>
            </a:r>
            <a:r>
              <a:rPr lang="ru-RU" dirty="0" smtClean="0"/>
              <a:t> </a:t>
            </a:r>
            <a:r>
              <a:rPr lang="ru-RU" dirty="0" err="1" smtClean="0"/>
              <a:t>соңғысы </a:t>
            </a:r>
            <a:r>
              <a:rPr lang="ru-RU" dirty="0" smtClean="0"/>
              <a:t>бос </a:t>
            </a:r>
            <a:r>
              <a:rPr lang="ru-RU" dirty="0" err="1" smtClean="0"/>
              <a:t>болса</a:t>
            </a:r>
            <a:r>
              <a:rPr lang="ru-RU" dirty="0" smtClean="0"/>
              <a:t>, </a:t>
            </a:r>
            <a:r>
              <a:rPr lang="ru-RU" dirty="0" err="1" smtClean="0"/>
              <a:t>онда</a:t>
            </a:r>
            <a:r>
              <a:rPr lang="ru-RU" dirty="0" smtClean="0"/>
              <a:t> </a:t>
            </a:r>
            <a:r>
              <a:rPr lang="ru-RU" dirty="0" err="1" smtClean="0"/>
              <a:t>кезектің екінші</a:t>
            </a:r>
            <a:r>
              <a:rPr lang="ru-RU" dirty="0" smtClean="0"/>
              <a:t> басы </a:t>
            </a:r>
            <a:r>
              <a:rPr lang="ru-RU" dirty="0" err="1" smtClean="0"/>
              <a:t>таңдалады және тағы сол</a:t>
            </a:r>
            <a:r>
              <a:rPr lang="ru-RU" dirty="0" smtClean="0"/>
              <a:t> </a:t>
            </a:r>
            <a:r>
              <a:rPr lang="ru-RU" dirty="0" err="1" smtClean="0"/>
              <a:t>сияқты</a:t>
            </a:r>
            <a:r>
              <a:rPr lang="ru-RU" dirty="0" smtClean="0"/>
              <a:t>;  </a:t>
            </a:r>
            <a:r>
              <a:rPr lang="ru-RU" dirty="0" err="1" smtClean="0"/>
              <a:t>жиі</a:t>
            </a:r>
            <a:r>
              <a:rPr lang="ru-RU" dirty="0" smtClean="0"/>
              <a:t> </a:t>
            </a:r>
            <a:r>
              <a:rPr lang="ru-RU" dirty="0" err="1" smtClean="0"/>
              <a:t>әртүрлі кезектегі</a:t>
            </a:r>
            <a:r>
              <a:rPr lang="ru-RU" dirty="0" smtClean="0"/>
              <a:t> </a:t>
            </a:r>
            <a:r>
              <a:rPr lang="ru-RU" dirty="0" err="1" smtClean="0"/>
              <a:t>есептер</a:t>
            </a:r>
            <a:r>
              <a:rPr lang="ru-RU" dirty="0" smtClean="0"/>
              <a:t> </a:t>
            </a:r>
            <a:r>
              <a:rPr lang="ru-RU" dirty="0" err="1" smtClean="0"/>
              <a:t>кезек</a:t>
            </a:r>
            <a:r>
              <a:rPr lang="ru-RU" dirty="0" smtClean="0"/>
              <a:t> </a:t>
            </a:r>
            <a:r>
              <a:rPr lang="ru-RU" dirty="0" err="1" smtClean="0"/>
              <a:t>нөміріне байланысты</a:t>
            </a:r>
            <a:r>
              <a:rPr lang="ru-RU" dirty="0" smtClean="0"/>
              <a:t> </a:t>
            </a:r>
            <a:r>
              <a:rPr lang="ru-RU" dirty="0" err="1" smtClean="0"/>
              <a:t>әртүрлі </a:t>
            </a:r>
            <a:r>
              <a:rPr lang="ru-RU" dirty="0" smtClean="0"/>
              <a:t>квант </a:t>
            </a:r>
            <a:r>
              <a:rPr lang="ru-RU" dirty="0" err="1" smtClean="0"/>
              <a:t>уақытын алады</a:t>
            </a:r>
            <a:r>
              <a:rPr lang="ru-RU" dirty="0" smtClean="0"/>
              <a:t>.</a:t>
            </a:r>
            <a:endParaRPr lang="ru-RU" dirty="0"/>
          </a:p>
          <a:p>
            <a:pPr lvl="0"/>
            <a:r>
              <a:rPr lang="ru-RU" b="1" dirty="0" err="1" smtClean="0"/>
              <a:t>Есеп</a:t>
            </a:r>
            <a:r>
              <a:rPr lang="ru-RU" b="1" dirty="0" smtClean="0"/>
              <a:t> </a:t>
            </a:r>
            <a:r>
              <a:rPr lang="ru-RU" b="1" dirty="0" err="1" smtClean="0"/>
              <a:t>приоритеті</a:t>
            </a:r>
            <a:r>
              <a:rPr lang="ru-RU" b="1" dirty="0" smtClean="0"/>
              <a:t> </a:t>
            </a:r>
            <a:r>
              <a:rPr lang="ru-RU" b="1" dirty="0" err="1" smtClean="0"/>
              <a:t>бойынша</a:t>
            </a:r>
            <a:r>
              <a:rPr lang="ru-RU" b="1" dirty="0" smtClean="0"/>
              <a:t> </a:t>
            </a:r>
            <a:r>
              <a:rPr lang="ru-RU" b="1" dirty="0" err="1" smtClean="0"/>
              <a:t>сұрыпталған күту кезегі</a:t>
            </a:r>
            <a:r>
              <a:rPr lang="ru-RU" b="1" dirty="0" smtClean="0"/>
              <a:t>: </a:t>
            </a:r>
            <a:r>
              <a:rPr lang="ru-RU" dirty="0" err="1" smtClean="0"/>
              <a:t>бірінші</a:t>
            </a:r>
            <a:r>
              <a:rPr lang="ru-RU" dirty="0" smtClean="0"/>
              <a:t> </a:t>
            </a:r>
            <a:r>
              <a:rPr lang="ru-RU" dirty="0" err="1" smtClean="0"/>
              <a:t>болып</a:t>
            </a:r>
            <a:r>
              <a:rPr lang="ru-RU" dirty="0" smtClean="0"/>
              <a:t> </a:t>
            </a:r>
            <a:r>
              <a:rPr lang="ru-RU" dirty="0" err="1" smtClean="0"/>
              <a:t>жоғарғы приоритеті</a:t>
            </a:r>
            <a:r>
              <a:rPr lang="ru-RU" dirty="0" smtClean="0"/>
              <a:t> бар </a:t>
            </a:r>
            <a:r>
              <a:rPr lang="ru-RU" dirty="0" err="1" smtClean="0"/>
              <a:t>есеп</a:t>
            </a:r>
            <a:r>
              <a:rPr lang="ru-RU" dirty="0" smtClean="0"/>
              <a:t> </a:t>
            </a:r>
            <a:r>
              <a:rPr lang="ru-RU" dirty="0" err="1" smtClean="0"/>
              <a:t>орындалады</a:t>
            </a:r>
            <a:r>
              <a:rPr lang="ru-RU" dirty="0" smtClean="0"/>
              <a:t>.</a:t>
            </a:r>
            <a:endParaRPr lang="ru-RU" b="1"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244</TotalTime>
  <Words>491</Words>
  <Application>Microsoft Office PowerPoint</Application>
  <PresentationFormat>Экран (4:3)</PresentationFormat>
  <Paragraphs>20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Трек</vt:lpstr>
      <vt:lpstr>Есептерді  жобалау</vt:lpstr>
      <vt:lpstr>   Нақты уақыт жүйесіндегі          есептерді жобалау</vt:lpstr>
      <vt:lpstr>Презентация PowerPoint</vt:lpstr>
      <vt:lpstr>Есептерді жоспарлаушы</vt:lpstr>
      <vt:lpstr>Приоритеттері</vt:lpstr>
      <vt:lpstr>Презентация PowerPoint</vt:lpstr>
      <vt:lpstr>Есепті жобалау стратегиялары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Есептерді жобалау</dc:title>
  <dc:creator>Айдана</dc:creator>
  <cp:lastModifiedBy>User</cp:lastModifiedBy>
  <cp:revision>36</cp:revision>
  <dcterms:created xsi:type="dcterms:W3CDTF">2014-09-22T14:14:34Z</dcterms:created>
  <dcterms:modified xsi:type="dcterms:W3CDTF">2014-11-11T17:46:19Z</dcterms:modified>
</cp:coreProperties>
</file>